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source deck: /mnt/data/Grant McGaugh AWS - Healthcare Enterprise Sales Executive.pdf. Page 1 title slide and page 22 Connection-specific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Primary source: /mnt/data/Grant McGaugh AWS - Healthcare Enterprise Sales Executive.pdf. Page 5 states Grant brought in collectively over $200 million in sales over his career. Page 6 lists named enterprise wins totaling $13.1M. Page 22 references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source deck: /mnt/data/Grant McGaugh AWS - Healthcare Enterprise Sales Executive.pdf. Page 1 and page 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source deck: /mnt/data/Grant McGaugh AWS - Healthcare Enterprise Sales Executive.pdf. Page 5 contains the $200M+ cumulative career sales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source deck: /mnt/data/Grant McGaugh AWS - Healthcare Enterprise Sales Executive.pdf. Page 6 lists the named enterprise wins: Columbus Regional Hospital $3M, Mt Sinai Medical Center $3M, VITAS Healthcare $1M, Univita Health $1.3M, Lee County Electric $2M, Hope Hospice $1.2M, Weston Diplomat Hotel $1.6M.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source deck: /mnt/data/Grant McGaugh AWS - Healthcare Enterprise Sales Executive.pdf. Page 13 lists Zones, CenturyLink, Ronco and Avaya roles. CDW should not be presented as employment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Source: /mnt/data/Grant McGaugh AWS - Healthcare Enterprise Sales Executive.pdf. Primary sales claim on page 5; Connection context on page 22. Review-count and star-rating claims are not included because no verified independent review source was found.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Source: /mnt/data/Grant McGaugh AWS - Healthcare Enterprise Sales Executive.pdf. Clean usage instructions derived from source review and claims audit.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4864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 EVIDENCE DECK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96012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Grant McGaugh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$200M+ Career Sales Record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21792" y="2487168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Connection-aligned source deck cleaned for website proof review.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CDW employment claim included.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21792" y="3364992"/>
            <a:ext cx="5715000" cy="329184"/>
          </a:xfrm>
          <a:prstGeom prst="rect">
            <a:avLst/>
          </a:prstGeom>
          <a:solidFill>
            <a:srgbClr val="FFFFFF"/>
          </a:solidFill>
          <a:ln w="8890">
            <a:solidFill>
              <a:srgbClr val="3B1B6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artifact: 03/30/2020 Healthcare Enterprise Sales Executive deck</a:t>
            </a:r>
            <a:endParaRPr lang="en-US" sz="950" dirty="0"/>
          </a:p>
        </p:txBody>
      </p:sp>
      <p:pic>
        <p:nvPicPr>
          <p:cNvPr id="6" name="Image 0" descr="/mnt/data/conn_pdf_renders/pag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5325" y="621792"/>
            <a:ext cx="2160270" cy="28803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0" y="3630168"/>
            <a:ext cx="4160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 title slide</a:t>
            </a:r>
            <a:endParaRPr lang="en-US" sz="850" dirty="0"/>
          </a:p>
        </p:txBody>
      </p:sp>
      <p:pic>
        <p:nvPicPr>
          <p:cNvPr id="8" name="Image 1" descr="/mnt/data/conn_pdf_renders/page-2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935" y="3950208"/>
            <a:ext cx="1543050" cy="20574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315200" y="6135624"/>
            <a:ext cx="4160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Connection-oriented slide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5 STAR BDM | Source-proof review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POSITION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this deck proves - and what it does not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417320"/>
            <a:ext cx="274320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  <a:effectLst>
            <a:outerShdw sx="100000" sy="100000" kx="0" ky="0" algn="bl" rotWithShape="0" blurRad="12700" dist="6350" dir="2700000">
              <a:srgbClr val="000000">
                <a:alpha val="9000"/>
              </a:srgbClr>
            </a:outerShdw>
          </a:effectLst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$200M+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2083003"/>
            <a:ext cx="2743200" cy="53766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reported cumulative career sales by 03/30/2020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611880" y="1417320"/>
            <a:ext cx="274320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  <a:effectLst>
            <a:outerShdw sx="100000" sy="100000" kx="0" ky="0" algn="bl" rotWithShape="0" blurRad="12700" dist="6350" dir="2700000">
              <a:srgbClr val="000000">
                <a:alpha val="9000"/>
              </a:srgbClr>
            </a:outerShdw>
          </a:effectLst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D6B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$13.1M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11880" y="2083003"/>
            <a:ext cx="2743200" cy="53766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named enterprise wins documented in source deck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83680" y="1417320"/>
            <a:ext cx="274320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  <a:effectLst>
            <a:outerShdw sx="100000" sy="100000" kx="0" ky="0" algn="bl" rotWithShape="0" blurRad="12700" dist="6350" dir="2700000">
              <a:srgbClr val="000000">
                <a:alpha val="9000"/>
              </a:srgbClr>
            </a:outerShdw>
          </a:effectLst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Connection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583680" y="2083003"/>
            <a:ext cx="2743200" cy="53766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CF"/>
            </a:solidFill>
          </a:ln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target; not CDW employment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85800" y="3154680"/>
            <a:ext cx="27432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interpretation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5800" y="3538728"/>
            <a:ext cx="5166360" cy="1261872"/>
          </a:xfrm>
          <a:prstGeom prst="rect">
            <a:avLst/>
          </a:prstGeom>
          <a:solidFill>
            <a:srgbClr val="F7F4EC"/>
          </a:solidFill>
          <a:ln w="12700">
            <a:solidFill>
              <a:srgbClr val="E0D6B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as proof of Grant McGaugh's cumulative career sales experience across enterprise technology, healthcare, telecommunications, cloud, networking, unified communications and business development.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291072" y="3154680"/>
            <a:ext cx="24688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CF20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publish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91072" y="3538728"/>
            <a:ext cx="5166360" cy="1261872"/>
          </a:xfrm>
          <a:prstGeom prst="rect">
            <a:avLst/>
          </a:prstGeom>
          <a:solidFill>
            <a:srgbClr val="FFF4F4"/>
          </a:solidFill>
          <a:ln w="12700">
            <a:solidFill>
              <a:srgbClr val="E7B5B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describe this as "$200M in 5 STAR BDM client success" or imply that Grant was hired by CDW. The CDW language is a residual slide reference and should be excluded from the clean evidence record.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5230368"/>
            <a:ext cx="9829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C7A23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Recommended website language: "$200M+ in cumulative career sales reported through March 2020 across enterprise technology, healthcare and business development."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CHAIN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 artifact: Connection-oriented presentation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pic>
        <p:nvPicPr>
          <p:cNvPr id="5" name="Image 0" descr="/mnt/data/conn_pdf_renders/pag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7370" y="1371600"/>
            <a:ext cx="2674620" cy="35661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5065776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 confirms deck title and date: 03/30/2020</a:t>
            </a:r>
            <a:endParaRPr lang="en-US" sz="850" dirty="0"/>
          </a:p>
        </p:txBody>
      </p:sp>
      <p:pic>
        <p:nvPicPr>
          <p:cNvPr id="7" name="Image 1" descr="/mnt/data/conn_pdf_renders/page-2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930" y="1371600"/>
            <a:ext cx="2674620" cy="35661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0" y="5065776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 22 identifies the opportunity as Connection</a:t>
            </a:r>
            <a:endParaRPr lang="en-US" sz="850" dirty="0"/>
          </a:p>
        </p:txBody>
      </p:sp>
      <p:sp>
        <p:nvSpPr>
          <p:cNvPr id="9" name="Text 5"/>
          <p:cNvSpPr/>
          <p:nvPr/>
        </p:nvSpPr>
        <p:spPr>
          <a:xfrm>
            <a:off x="1188720" y="5486400"/>
            <a:ext cx="9875520" cy="502920"/>
          </a:xfrm>
          <a:prstGeom prst="rect">
            <a:avLst/>
          </a:prstGeom>
          <a:solidFill>
            <a:srgbClr val="F7F4EC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 conclusion: use this as a Connection-aligned source artifact. Any CDW wording elsewhere in the source is not part of the clean claim and should not be repeated.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EVIDENCE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$200M+ statement appears in the original deck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pic>
        <p:nvPicPr>
          <p:cNvPr id="5" name="Image 0" descr="/mnt/data/conn_pdf_renders/pag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8735" y="1325880"/>
            <a:ext cx="3326130" cy="4434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5888736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 5 - “Introduction - About Me”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715000" y="15087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wording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715000" y="1874520"/>
            <a:ext cx="52578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999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have brought in collectively over 200 million dollar in sales over my career.”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715000" y="3246120"/>
            <a:ext cx="5257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Recommended cleaned attribution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715000" y="3611880"/>
            <a:ext cx="52578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$200M+ cumulative career sales reported by Grant McGaugh as of March 30, 2020.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715000" y="4617720"/>
            <a:ext cx="52578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for career proof. Do not use as a guarantee, client-result average, or 5 STAR BDM-only revenue claim.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SUPPORTING EXAMPLES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Named enterprise wins documented in the source deck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pic>
        <p:nvPicPr>
          <p:cNvPr id="5" name="Image 0" descr="/mnt/data/conn_pdf_renders/pag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1371600"/>
            <a:ext cx="3360420" cy="4480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5980176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 6 - documented “Career Wins”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257800" y="1325880"/>
            <a:ext cx="2487168" cy="361188"/>
          </a:xfrm>
          <a:prstGeom prst="rect">
            <a:avLst/>
          </a:prstGeom>
          <a:solidFill>
            <a:srgbClr val="3B1B62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Account</a:t>
            </a:r>
            <a:endParaRPr lang="en-US" sz="920" dirty="0"/>
          </a:p>
        </p:txBody>
      </p:sp>
      <p:sp>
        <p:nvSpPr>
          <p:cNvPr id="8" name="Text 5"/>
          <p:cNvSpPr/>
          <p:nvPr/>
        </p:nvSpPr>
        <p:spPr>
          <a:xfrm>
            <a:off x="7744968" y="1325880"/>
            <a:ext cx="868680" cy="361188"/>
          </a:xfrm>
          <a:prstGeom prst="rect">
            <a:avLst/>
          </a:prstGeom>
          <a:solidFill>
            <a:srgbClr val="3B1B62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Value</a:t>
            </a:r>
            <a:endParaRPr lang="en-US" sz="920" dirty="0"/>
          </a:p>
        </p:txBody>
      </p:sp>
      <p:sp>
        <p:nvSpPr>
          <p:cNvPr id="9" name="Text 6"/>
          <p:cNvSpPr/>
          <p:nvPr/>
        </p:nvSpPr>
        <p:spPr>
          <a:xfrm>
            <a:off x="8613648" y="1325880"/>
            <a:ext cx="2907792" cy="361188"/>
          </a:xfrm>
          <a:prstGeom prst="rect">
            <a:avLst/>
          </a:prstGeom>
          <a:solidFill>
            <a:srgbClr val="3B1B62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included</a:t>
            </a:r>
            <a:endParaRPr lang="en-US" sz="920" dirty="0"/>
          </a:p>
        </p:txBody>
      </p:sp>
      <p:sp>
        <p:nvSpPr>
          <p:cNvPr id="10" name="Text 7"/>
          <p:cNvSpPr/>
          <p:nvPr/>
        </p:nvSpPr>
        <p:spPr>
          <a:xfrm>
            <a:off x="5257800" y="1719072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Columbus Regional Hospital</a:t>
            </a:r>
            <a:endParaRPr lang="en-US" sz="880" dirty="0"/>
          </a:p>
        </p:txBody>
      </p:sp>
      <p:sp>
        <p:nvSpPr>
          <p:cNvPr id="11" name="Text 8"/>
          <p:cNvSpPr/>
          <p:nvPr/>
        </p:nvSpPr>
        <p:spPr>
          <a:xfrm>
            <a:off x="7744968" y="1719072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$3.0M</a:t>
            </a:r>
            <a:endParaRPr lang="en-US" sz="880" dirty="0"/>
          </a:p>
        </p:txBody>
      </p:sp>
      <p:sp>
        <p:nvSpPr>
          <p:cNvPr id="12" name="Text 9"/>
          <p:cNvSpPr/>
          <p:nvPr/>
        </p:nvSpPr>
        <p:spPr>
          <a:xfrm>
            <a:off x="8613648" y="1719072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Storage upgrade + VDI</a:t>
            </a:r>
            <a:endParaRPr lang="en-US" sz="880" dirty="0"/>
          </a:p>
        </p:txBody>
      </p:sp>
      <p:sp>
        <p:nvSpPr>
          <p:cNvPr id="13" name="Text 10"/>
          <p:cNvSpPr/>
          <p:nvPr/>
        </p:nvSpPr>
        <p:spPr>
          <a:xfrm>
            <a:off x="5257800" y="2112264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Mt. Sinai Medical Center</a:t>
            </a:r>
            <a:endParaRPr lang="en-US" sz="880" dirty="0"/>
          </a:p>
        </p:txBody>
      </p:sp>
      <p:sp>
        <p:nvSpPr>
          <p:cNvPr id="14" name="Text 11"/>
          <p:cNvSpPr/>
          <p:nvPr/>
        </p:nvSpPr>
        <p:spPr>
          <a:xfrm>
            <a:off x="7744968" y="2112264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$3.0M</a:t>
            </a:r>
            <a:endParaRPr lang="en-US" sz="880" dirty="0"/>
          </a:p>
        </p:txBody>
      </p:sp>
      <p:sp>
        <p:nvSpPr>
          <p:cNvPr id="15" name="Text 12"/>
          <p:cNvSpPr/>
          <p:nvPr/>
        </p:nvSpPr>
        <p:spPr>
          <a:xfrm>
            <a:off x="8613648" y="2112264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Microsoft EA project</a:t>
            </a:r>
            <a:endParaRPr lang="en-US" sz="880" dirty="0"/>
          </a:p>
        </p:txBody>
      </p:sp>
      <p:sp>
        <p:nvSpPr>
          <p:cNvPr id="16" name="Text 13"/>
          <p:cNvSpPr/>
          <p:nvPr/>
        </p:nvSpPr>
        <p:spPr>
          <a:xfrm>
            <a:off x="5257800" y="2505456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VITAS Healthcare</a:t>
            </a:r>
            <a:endParaRPr lang="en-US" sz="880" dirty="0"/>
          </a:p>
        </p:txBody>
      </p:sp>
      <p:sp>
        <p:nvSpPr>
          <p:cNvPr id="17" name="Text 14"/>
          <p:cNvSpPr/>
          <p:nvPr/>
        </p:nvSpPr>
        <p:spPr>
          <a:xfrm>
            <a:off x="7744968" y="2505456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$1.0M</a:t>
            </a:r>
            <a:endParaRPr lang="en-US" sz="880" dirty="0"/>
          </a:p>
        </p:txBody>
      </p:sp>
      <p:sp>
        <p:nvSpPr>
          <p:cNvPr id="18" name="Text 15"/>
          <p:cNvSpPr/>
          <p:nvPr/>
        </p:nvSpPr>
        <p:spPr>
          <a:xfrm>
            <a:off x="8613648" y="2505456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7K UC + Dell VDI endpoints</a:t>
            </a:r>
            <a:endParaRPr lang="en-US" sz="880" dirty="0"/>
          </a:p>
        </p:txBody>
      </p:sp>
      <p:sp>
        <p:nvSpPr>
          <p:cNvPr id="19" name="Text 16"/>
          <p:cNvSpPr/>
          <p:nvPr/>
        </p:nvSpPr>
        <p:spPr>
          <a:xfrm>
            <a:off x="5257800" y="2898648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Univita Health</a:t>
            </a:r>
            <a:endParaRPr lang="en-US" sz="880" dirty="0"/>
          </a:p>
        </p:txBody>
      </p:sp>
      <p:sp>
        <p:nvSpPr>
          <p:cNvPr id="20" name="Text 17"/>
          <p:cNvSpPr/>
          <p:nvPr/>
        </p:nvSpPr>
        <p:spPr>
          <a:xfrm>
            <a:off x="7744968" y="2898648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$1.3M</a:t>
            </a:r>
            <a:endParaRPr lang="en-US" sz="880" dirty="0"/>
          </a:p>
        </p:txBody>
      </p:sp>
      <p:sp>
        <p:nvSpPr>
          <p:cNvPr id="21" name="Text 18"/>
          <p:cNvSpPr/>
          <p:nvPr/>
        </p:nvSpPr>
        <p:spPr>
          <a:xfrm>
            <a:off x="8613648" y="2898648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WAN optimization + colocation</a:t>
            </a:r>
            <a:endParaRPr lang="en-US" sz="880" dirty="0"/>
          </a:p>
        </p:txBody>
      </p:sp>
      <p:sp>
        <p:nvSpPr>
          <p:cNvPr id="22" name="Text 19"/>
          <p:cNvSpPr/>
          <p:nvPr/>
        </p:nvSpPr>
        <p:spPr>
          <a:xfrm>
            <a:off x="5257800" y="3291840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Lee County Electric</a:t>
            </a:r>
            <a:endParaRPr lang="en-US" sz="880" dirty="0"/>
          </a:p>
        </p:txBody>
      </p:sp>
      <p:sp>
        <p:nvSpPr>
          <p:cNvPr id="23" name="Text 20"/>
          <p:cNvSpPr/>
          <p:nvPr/>
        </p:nvSpPr>
        <p:spPr>
          <a:xfrm>
            <a:off x="7744968" y="3291840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$2.0M</a:t>
            </a:r>
            <a:endParaRPr lang="en-US" sz="880" dirty="0"/>
          </a:p>
        </p:txBody>
      </p:sp>
      <p:sp>
        <p:nvSpPr>
          <p:cNvPr id="24" name="Text 21"/>
          <p:cNvSpPr/>
          <p:nvPr/>
        </p:nvSpPr>
        <p:spPr>
          <a:xfrm>
            <a:off x="8613648" y="3291840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 telephony + contact center</a:t>
            </a:r>
            <a:endParaRPr lang="en-US" sz="880" dirty="0"/>
          </a:p>
        </p:txBody>
      </p:sp>
      <p:sp>
        <p:nvSpPr>
          <p:cNvPr id="25" name="Text 22"/>
          <p:cNvSpPr/>
          <p:nvPr/>
        </p:nvSpPr>
        <p:spPr>
          <a:xfrm>
            <a:off x="5257800" y="3685032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Hope Hospice</a:t>
            </a:r>
            <a:endParaRPr lang="en-US" sz="880" dirty="0"/>
          </a:p>
        </p:txBody>
      </p:sp>
      <p:sp>
        <p:nvSpPr>
          <p:cNvPr id="26" name="Text 23"/>
          <p:cNvSpPr/>
          <p:nvPr/>
        </p:nvSpPr>
        <p:spPr>
          <a:xfrm>
            <a:off x="7744968" y="3685032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$1.2M</a:t>
            </a:r>
            <a:endParaRPr lang="en-US" sz="880" dirty="0"/>
          </a:p>
        </p:txBody>
      </p:sp>
      <p:sp>
        <p:nvSpPr>
          <p:cNvPr id="27" name="Text 24"/>
          <p:cNvSpPr/>
          <p:nvPr/>
        </p:nvSpPr>
        <p:spPr>
          <a:xfrm>
            <a:off x="8613648" y="3685032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Avaya VOIP / Cisco network</a:t>
            </a:r>
            <a:endParaRPr lang="en-US" sz="880" dirty="0"/>
          </a:p>
        </p:txBody>
      </p:sp>
      <p:sp>
        <p:nvSpPr>
          <p:cNvPr id="28" name="Text 25"/>
          <p:cNvSpPr/>
          <p:nvPr/>
        </p:nvSpPr>
        <p:spPr>
          <a:xfrm>
            <a:off x="5257800" y="4078224"/>
            <a:ext cx="2487168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Weston Diplomat Hotel</a:t>
            </a:r>
            <a:endParaRPr lang="en-US" sz="880" dirty="0"/>
          </a:p>
        </p:txBody>
      </p:sp>
      <p:sp>
        <p:nvSpPr>
          <p:cNvPr id="29" name="Text 26"/>
          <p:cNvSpPr/>
          <p:nvPr/>
        </p:nvSpPr>
        <p:spPr>
          <a:xfrm>
            <a:off x="7744968" y="4078224"/>
            <a:ext cx="868680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$1.6M</a:t>
            </a:r>
            <a:endParaRPr lang="en-US" sz="880" dirty="0"/>
          </a:p>
        </p:txBody>
      </p:sp>
      <p:sp>
        <p:nvSpPr>
          <p:cNvPr id="30" name="Text 27"/>
          <p:cNvSpPr/>
          <p:nvPr/>
        </p:nvSpPr>
        <p:spPr>
          <a:xfrm>
            <a:off x="8613648" y="4078224"/>
            <a:ext cx="2907792" cy="3611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Avaya communications</a:t>
            </a:r>
            <a:endParaRPr lang="en-US" sz="880" dirty="0"/>
          </a:p>
        </p:txBody>
      </p:sp>
      <p:sp>
        <p:nvSpPr>
          <p:cNvPr id="31" name="Text 28"/>
          <p:cNvSpPr/>
          <p:nvPr/>
        </p:nvSpPr>
        <p:spPr>
          <a:xfrm>
            <a:off x="5257800" y="4471416"/>
            <a:ext cx="2487168" cy="361188"/>
          </a:xfrm>
          <a:prstGeom prst="rect">
            <a:avLst/>
          </a:prstGeom>
          <a:solidFill>
            <a:srgbClr val="F7F4EC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Named examples total</a:t>
            </a:r>
            <a:endParaRPr lang="en-US" sz="880" dirty="0"/>
          </a:p>
        </p:txBody>
      </p:sp>
      <p:sp>
        <p:nvSpPr>
          <p:cNvPr id="32" name="Text 29"/>
          <p:cNvSpPr/>
          <p:nvPr/>
        </p:nvSpPr>
        <p:spPr>
          <a:xfrm>
            <a:off x="7744968" y="4471416"/>
            <a:ext cx="868680" cy="361188"/>
          </a:xfrm>
          <a:prstGeom prst="rect">
            <a:avLst/>
          </a:prstGeom>
          <a:solidFill>
            <a:srgbClr val="F7F4EC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$13.1M</a:t>
            </a:r>
            <a:endParaRPr lang="en-US" sz="880" dirty="0"/>
          </a:p>
        </p:txBody>
      </p:sp>
      <p:sp>
        <p:nvSpPr>
          <p:cNvPr id="33" name="Text 30"/>
          <p:cNvSpPr/>
          <p:nvPr/>
        </p:nvSpPr>
        <p:spPr>
          <a:xfrm>
            <a:off x="8613648" y="4471416"/>
            <a:ext cx="2907792" cy="361188"/>
          </a:xfrm>
          <a:prstGeom prst="rect">
            <a:avLst/>
          </a:prstGeom>
          <a:solidFill>
            <a:srgbClr val="F7F4EC"/>
          </a:solidFill>
          <a:ln w="12700">
            <a:solidFill>
              <a:srgbClr val="D6D0C0"/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algn="l" indent="0" marL="0">
              <a:buNone/>
            </a:pPr>
            <a:r>
              <a:rPr lang="en-US" sz="88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subset of larger $200M+ career figure</a:t>
            </a:r>
            <a:endParaRPr lang="en-US" sz="880" dirty="0"/>
          </a:p>
        </p:txBody>
      </p:sp>
      <p:sp>
        <p:nvSpPr>
          <p:cNvPr id="34" name="Text 31"/>
          <p:cNvSpPr/>
          <p:nvPr/>
        </p:nvSpPr>
        <p:spPr>
          <a:xfrm>
            <a:off x="5486400" y="5696712"/>
            <a:ext cx="5806440" cy="402336"/>
          </a:xfrm>
          <a:prstGeom prst="rect">
            <a:avLst/>
          </a:prstGeom>
          <a:solidFill>
            <a:srgbClr val="F7F4EC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named examples total $13.1M and support the credibility of the larger cumulative career-sales statement.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EMPLOYMENT CLARITY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Career foundation: roles named in the source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pic>
        <p:nvPicPr>
          <p:cNvPr id="5" name="Image 0" descr="/mnt/data/conn_pdf_renders/pag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8740" y="1371600"/>
            <a:ext cx="3291840" cy="4389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5888736"/>
            <a:ext cx="4617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 13 - roles named in the source deck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715000" y="1481328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Zones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60920" y="1481328"/>
            <a:ext cx="3840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Exceeded quota four years in a row; 2018 Gold Sales Achiever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715000" y="2194560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CenturyLink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360920" y="2194560"/>
            <a:ext cx="3840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Managed cloud and carrier sales for Tier 1 and Tier 2 accounts in South Florida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715000" y="2907792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Ronco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360920" y="2907792"/>
            <a:ext cx="3840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Sold large SLED and healthcare clients using Cisco and Avaya technology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715000" y="3621024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Avaya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360920" y="3621024"/>
            <a:ext cx="3840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Seven years in territory sales with healthcare accounts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715000" y="4681728"/>
            <a:ext cx="54681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 language to Fahad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715000" y="5029200"/>
            <a:ext cx="5468112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state that Grant was hired by CDW. The clean employment/career source language should reference the roles named above and the Connection-oriented presentation context.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PUBLISHING COPY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Website proof language: clean version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17320"/>
            <a:ext cx="20116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claim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764792"/>
            <a:ext cx="10561320" cy="658368"/>
          </a:xfrm>
          <a:prstGeom prst="rect">
            <a:avLst/>
          </a:prstGeom>
          <a:solidFill>
            <a:srgbClr val="F7F4EC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$200M+ in cumulative career sales reported through March 2020 across enterprise technology, healthcare, telecommunications and business development.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770632"/>
            <a:ext cx="20116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Attribution line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85800" y="3127248"/>
            <a:ext cx="105613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Grant McGaugh, Healthcare Enterprise Sales Executive presentation, March 30, 2020. Prepared for a Connection opportunity; internal evidence copy.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4059936"/>
            <a:ext cx="23774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F20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Claims to remove or avoid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4416552"/>
            <a:ext cx="10561320" cy="1024128"/>
          </a:xfrm>
          <a:prstGeom prst="rect">
            <a:avLst/>
          </a:prstGeom>
          <a:solidFill>
            <a:srgbClr val="FFF4F4"/>
          </a:solidFill>
          <a:ln w="12700">
            <a:solidFill>
              <a:srgbClr val="E7B5B5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$100M+ in Client Success</a:t>
            </a:r>
            <a:pPr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unless separately sourced to actual client outcomes
</a:t>
            </a:r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5K+ reviews, 4.8/4.9/5.0 ratings</a:t>
            </a:r>
            <a:pPr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unless tied to a verified public review platform
</a:t>
            </a:r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 implication Grant was hired by CDW</a:t>
            </a:r>
            <a:pPr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 use the Connection context instead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evidence deck | 5 STAR BDM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869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 CHECKLIST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10789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1B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Implementation instructions for Fahad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1109960" cy="0"/>
          </a:xfrm>
          <a:prstGeom prst="line">
            <a:avLst/>
          </a:prstGeom>
          <a:noFill/>
          <a:ln w="12700">
            <a:solidFill>
              <a:srgbClr val="E8E0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417320"/>
            <a:ext cx="1234440" cy="411480"/>
          </a:xfrm>
          <a:prstGeom prst="rect">
            <a:avLst/>
          </a:prstGeom>
          <a:solidFill>
            <a:srgbClr val="3B1B62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331720" y="1417320"/>
            <a:ext cx="896112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Career-sales language with source, date, period and attribution.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130552"/>
            <a:ext cx="1234440" cy="411480"/>
          </a:xfrm>
          <a:prstGeom prst="rect">
            <a:avLst/>
          </a:prstGeom>
          <a:solidFill>
            <a:srgbClr val="3B1B62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Attach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331720" y="2130552"/>
            <a:ext cx="896112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clean deck or original source deck only for internal proof review.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2843784"/>
            <a:ext cx="1234440" cy="411480"/>
          </a:xfrm>
          <a:prstGeom prst="rect">
            <a:avLst/>
          </a:prstGeom>
          <a:solidFill>
            <a:srgbClr val="3B1B62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331720" y="2843784"/>
            <a:ext cx="896112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Unsupported 5K+ review-count and star-rating claims until verified.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68680" y="3557016"/>
            <a:ext cx="1234440" cy="411480"/>
          </a:xfrm>
          <a:prstGeom prst="rect">
            <a:avLst/>
          </a:prstGeom>
          <a:solidFill>
            <a:srgbClr val="3B1B62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331720" y="3557016"/>
            <a:ext cx="896112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 CDW employment implication. The source is Connection-oriented.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4270248"/>
            <a:ext cx="1234440" cy="411480"/>
          </a:xfrm>
          <a:prstGeom prst="rect">
            <a:avLst/>
          </a:prstGeom>
          <a:solidFill>
            <a:srgbClr val="3B1B62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331720" y="4270248"/>
            <a:ext cx="896112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D6B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BRAVE, 5 STAR BDM positioning, Omaha contact details and active booking journey.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14630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Bottom line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5669280"/>
            <a:ext cx="1014984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8C999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B1B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clean, defensible proof is stronger than the old claim: $200M+ cumulative career sales, attributed correctly, with named enterprise examples and no unsupported review metrics.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Fahad Mukhtar website corrections | Not for public publication without source review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5 STAR BDM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 McGaugh - $200M+ Career Sales Evidence Deck</dc:title>
  <dc:subject>Clean evidence deck supporting Grant McGaugh $200M+ cumulative career sales statement</dc:subject>
  <dc:creator>5 STAR BDM</dc:creator>
  <cp:lastModifiedBy>5 STAR BDM</cp:lastModifiedBy>
  <cp:revision>1</cp:revision>
  <dcterms:created xsi:type="dcterms:W3CDTF">2026-09-30T19:02:16Z</dcterms:created>
  <dcterms:modified xsi:type="dcterms:W3CDTF">2026-09-30T19:02:16Z</dcterms:modified>
</cp:coreProperties>
</file>